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9" r:id="rId4"/>
    <p:sldId id="271" r:id="rId5"/>
    <p:sldId id="272" r:id="rId6"/>
    <p:sldId id="286" r:id="rId7"/>
    <p:sldId id="274" r:id="rId8"/>
    <p:sldId id="266" r:id="rId9"/>
    <p:sldId id="273" r:id="rId10"/>
    <p:sldId id="275" r:id="rId11"/>
    <p:sldId id="264" r:id="rId12"/>
    <p:sldId id="276" r:id="rId13"/>
    <p:sldId id="280" r:id="rId14"/>
    <p:sldId id="281" r:id="rId15"/>
    <p:sldId id="287" r:id="rId16"/>
    <p:sldId id="288" r:id="rId17"/>
    <p:sldId id="278" r:id="rId18"/>
    <p:sldId id="259" r:id="rId19"/>
    <p:sldId id="260" r:id="rId20"/>
    <p:sldId id="261" r:id="rId21"/>
    <p:sldId id="282" r:id="rId22"/>
    <p:sldId id="283" r:id="rId23"/>
    <p:sldId id="290" r:id="rId24"/>
    <p:sldId id="292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8CBB"/>
    <a:srgbClr val="D194D6"/>
    <a:srgbClr val="B7B2B8"/>
    <a:srgbClr val="DCEC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60"/>
  </p:normalViewPr>
  <p:slideViewPr>
    <p:cSldViewPr>
      <p:cViewPr>
        <p:scale>
          <a:sx n="100" d="100"/>
          <a:sy n="100" d="100"/>
        </p:scale>
        <p:origin x="-93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F8C68-57FC-4F66-807F-32D5BCD0B309}" type="datetimeFigureOut">
              <a:rPr lang="ru-RU" smtClean="0"/>
              <a:pPr/>
              <a:t>30.01.2024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44E2B-A5EB-4D4A-9279-C4A7086B0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86104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/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Мастер-класс по английскому языку по теме «Синквейн на уроках английского языка»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разработала: Орешкина Татьяна Юрьевна,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b="1" dirty="0" smtClean="0">
                <a:latin typeface="Gabriola" pitchFamily="82" charset="0"/>
              </a:rPr>
              <a:t>учитель английского языка</a:t>
            </a:r>
            <a:br>
              <a:rPr lang="ru-RU" b="1" dirty="0" smtClean="0">
                <a:latin typeface="Gabriola" pitchFamily="8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  <a:latin typeface="Bahnschrift Condensed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Bahnschrift Condensed" pitchFamily="34" charset="0"/>
              </a:rPr>
              <a:t>МБОУ «Шевинская ООШ» Ковровского района</a:t>
            </a:r>
            <a:r>
              <a:rPr lang="ru-RU" smtClean="0">
                <a:solidFill>
                  <a:schemeClr val="tx1"/>
                </a:solidFill>
                <a:latin typeface="Bahnschrift Condensed" pitchFamily="34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Bahnschrift Condensed" pitchFamily="34" charset="0"/>
              </a:rPr>
            </a:br>
            <a:endParaRPr lang="ru-RU" dirty="0">
              <a:solidFill>
                <a:schemeClr val="tx1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05/233518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6816"/>
            <a:ext cx="9144000" cy="7344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4" name="Group 104"/>
          <p:cNvGraphicFramePr>
            <a:graphicFrameLocks noGrp="1"/>
          </p:cNvGraphicFramePr>
          <p:nvPr/>
        </p:nvGraphicFramePr>
        <p:xfrm>
          <a:off x="250825" y="1700213"/>
          <a:ext cx="8496300" cy="4537077"/>
        </p:xfrm>
        <a:graphic>
          <a:graphicData uri="http://schemas.openxmlformats.org/drawingml/2006/table">
            <a:tbl>
              <a:tblPr/>
              <a:tblGrid>
                <a:gridCol w="574675"/>
                <a:gridCol w="4316413"/>
                <a:gridCol w="3605212"/>
              </a:tblGrid>
              <a:tr h="900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1.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Имя (название, личность, предмет, звание…)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Peter the Great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2.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Два прилагательных, описывающих  эту личность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powerful, strong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3.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Описание действий (3 глагола)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made, built, improved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4.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Фраза из 4 слов, которые выра-жают сущность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“a window into Europe”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5.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Синоним первого слова, который раскрывает суть этого понятия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emperor (tsar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, ruler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4" name="Rectangle 105"/>
          <p:cNvSpPr>
            <a:spLocks noGrp="1" noChangeArrowheads="1"/>
          </p:cNvSpPr>
          <p:nvPr>
            <p:ph type="title"/>
          </p:nvPr>
        </p:nvSpPr>
        <p:spPr>
          <a:xfrm>
            <a:off x="468313" y="333374"/>
            <a:ext cx="8229600" cy="1007393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70C0"/>
                </a:solidFill>
              </a:rPr>
              <a:t>«Синквейн»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синквейнов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Классический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традиционный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 синквейн составляется из пяти строк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(по схеме)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Обратный синквейн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Reverse cinquain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пишут с обратной последовательностью слогов (2—8—6—4—2).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Зеркальный синквейн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Mirror cinquain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– пишется обычный синквейн, а за ним сразу же пишется еще один, но уже обратный синквейн. Зеркальный синквейн (Mirror cinquain) — форма из двух пятистрочных строф, где первая — это традиционный, а вторая — обратный синквейны;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Синквейн - бабочка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Butterfly cinquain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— такой синквейн составляется в 9 строк, и 5-я строка первого синквейна служит первой строкой для второго обратного синквейна, таким образом написанный на бумаге такой синквейн похож на бабочку.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 синквейнов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Crown cinquain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– это пять обыкновенных классических синквейнов, которые пишутся на одну тему  и образуют собой небольшой рассказ.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Гирлянда синквейнов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Garland cinquain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 – из короны синквейнов делают еще шестой синквейн, просто взяв первую строчку из первого синквейна, вторую из второго и т.д.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  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3">
                <a:lumMod val="40000"/>
                <a:lumOff val="60000"/>
                <a:alpha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smtClean="0">
                <a:latin typeface="Bahnschrift" pitchFamily="34" charset="0"/>
              </a:rPr>
              <a:t>2. Описание опыта работы учителя по составлению синквейнов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традиционный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синквейн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составить синквейн по теме «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Праздники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вид синквейна применялся 11.12.2019 г. на открытом уроке в 6 классе на этапе рефлексии.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Holidays</a:t>
            </a:r>
            <a:r>
              <a:rPr lang="ru-RU" dirty="0" smtClean="0">
                <a:solidFill>
                  <a:srgbClr val="FF0000"/>
                </a:solidFill>
              </a:rPr>
              <a:t>                             Праздники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Victory Day</a:t>
            </a:r>
            <a:r>
              <a:rPr lang="ru-RU" sz="2000" dirty="0" smtClean="0"/>
              <a:t>                                            День Победы</a:t>
            </a:r>
            <a:endParaRPr lang="en-US" sz="2000" dirty="0" smtClean="0"/>
          </a:p>
          <a:p>
            <a:r>
              <a:rPr lang="en-US" sz="2000" dirty="0" smtClean="0"/>
              <a:t>important, great</a:t>
            </a:r>
            <a:r>
              <a:rPr lang="ru-RU" sz="2000" dirty="0" smtClean="0"/>
              <a:t>                                   важный, великий</a:t>
            </a:r>
            <a:endParaRPr lang="en-US" sz="2000" dirty="0" smtClean="0"/>
          </a:p>
          <a:p>
            <a:r>
              <a:rPr lang="en-US" sz="2000" dirty="0" smtClean="0"/>
              <a:t>Celebrate, congratulate, speak</a:t>
            </a:r>
            <a:r>
              <a:rPr lang="ru-RU" sz="2000" dirty="0" smtClean="0"/>
              <a:t>          праздновать, поздравлять, говорить</a:t>
            </a:r>
            <a:endParaRPr lang="en-US" sz="2000" dirty="0" smtClean="0"/>
          </a:p>
          <a:p>
            <a:r>
              <a:rPr lang="en-US" sz="2000" dirty="0" smtClean="0"/>
              <a:t>I like Victory Day</a:t>
            </a:r>
            <a:r>
              <a:rPr lang="ru-RU" sz="2000" dirty="0" smtClean="0"/>
              <a:t>                                   Я люблю День Победы</a:t>
            </a:r>
            <a:endParaRPr lang="en-US" sz="2000" dirty="0" smtClean="0"/>
          </a:p>
          <a:p>
            <a:r>
              <a:rPr lang="en-US" sz="2000" dirty="0" smtClean="0"/>
              <a:t>Victory</a:t>
            </a:r>
            <a:r>
              <a:rPr lang="ru-RU" sz="2000" dirty="0" smtClean="0"/>
              <a:t>                                                    Победа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u="sng" dirty="0" smtClean="0">
                <a:latin typeface="Franklin Gothic Medium" pitchFamily="34" charset="0"/>
              </a:rPr>
              <a:t>Виды работы:</a:t>
            </a:r>
            <a:r>
              <a:rPr lang="ru-RU" dirty="0" smtClean="0">
                <a:latin typeface="Franklin Gothic Medium" pitchFamily="34" charset="0"/>
              </a:rPr>
              <a:t/>
            </a:r>
            <a:br>
              <a:rPr lang="ru-RU" dirty="0" smtClean="0">
                <a:latin typeface="Franklin Gothic Medium" pitchFamily="34" charset="0"/>
              </a:rPr>
            </a:br>
            <a:endParaRPr lang="ru-RU" dirty="0">
              <a:latin typeface="Franklin Gothic Medium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самостоятельное составление синквейна;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составление краткого рассказа по готовому синквейну;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коррекция и совершенствование готового синквейна;</a:t>
            </a:r>
          </a:p>
          <a:p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анализ неполного синквейна для определения отсутствующей части.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000" b="1" u="sng" dirty="0" smtClean="0">
                <a:latin typeface="Century" pitchFamily="18" charset="0"/>
              </a:rPr>
              <a:t>Самостоятельное составление синквейна: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Franklin Gothic Medium Cond" pitchFamily="34" charset="0"/>
              </a:rPr>
              <a:t>- составление синквейна на общую тему;	</a:t>
            </a:r>
          </a:p>
          <a:p>
            <a:r>
              <a:rPr lang="ru-RU" sz="3000" dirty="0" smtClean="0">
                <a:latin typeface="Franklin Gothic Medium Cond" pitchFamily="34" charset="0"/>
              </a:rPr>
              <a:t>- составление синквейна в паре, обсуждение, составление одного синквейна из двух, с которым согласны оба партнера. Это даёт возможность критически рассмотреть данную тему и требует, чтобы участники слушали друг друга;</a:t>
            </a:r>
          </a:p>
          <a:p>
            <a:r>
              <a:rPr lang="ru-RU" sz="3000" dirty="0" smtClean="0">
                <a:latin typeface="Franklin Gothic Medium Cond" pitchFamily="34" charset="0"/>
              </a:rPr>
              <a:t>- составление синквейна на индивидуальную тему (тема указана на индивидуальных карточках);</a:t>
            </a:r>
          </a:p>
          <a:p>
            <a:r>
              <a:rPr lang="ru-RU" sz="3000" dirty="0" smtClean="0">
                <a:latin typeface="Franklin Gothic Medium Cond" pitchFamily="34" charset="0"/>
              </a:rPr>
              <a:t>- составление синквейна по картинкам.</a:t>
            </a:r>
            <a:r>
              <a:rPr lang="ru-RU" dirty="0" smtClean="0">
                <a:latin typeface="Franklin Gothic Medium Cond" pitchFamily="34" charset="0"/>
              </a:rPr>
              <a:t>	</a:t>
            </a:r>
            <a:endParaRPr lang="ru-RU" dirty="0">
              <a:latin typeface="Franklin Gothic Medium Cond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ahnschrift Condensed" pitchFamily="34" charset="0"/>
              </a:rPr>
              <a:t>Синквейны, написанные моими учениками: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endParaRPr lang="ru-RU" sz="12800" dirty="0" smtClean="0">
              <a:cs typeface="Times New Roman" pitchFamily="18" charset="0"/>
            </a:endParaRPr>
          </a:p>
          <a:p>
            <a:r>
              <a:rPr lang="en-US" sz="12800" dirty="0" smtClean="0">
                <a:cs typeface="Times New Roman" pitchFamily="18" charset="0"/>
              </a:rPr>
              <a:t>Animals (2 кл.)</a:t>
            </a:r>
            <a:endParaRPr lang="ru-RU" sz="12800" dirty="0" smtClean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sz="2800" dirty="0" smtClean="0"/>
              <a:t>Monkey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 Funny, merry </a:t>
            </a:r>
          </a:p>
          <a:p>
            <a:r>
              <a:rPr lang="en-US" sz="2800" dirty="0" smtClean="0"/>
              <a:t> Run, climb, jump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I like funny monkeys</a:t>
            </a:r>
          </a:p>
          <a:p>
            <a:r>
              <a:rPr lang="ru-RU" sz="2800" dirty="0" smtClean="0"/>
              <a:t> </a:t>
            </a:r>
            <a:r>
              <a:rPr lang="en-US" sz="2800" dirty="0" smtClean="0"/>
              <a:t>Zoo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Food (3 кл.)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dirty="0" smtClean="0"/>
              <a:t> </a:t>
            </a:r>
            <a:r>
              <a:rPr lang="en-US" sz="2800" dirty="0" smtClean="0"/>
              <a:t>Milk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 Hot, tasty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 Drink, enjoy, boil</a:t>
            </a:r>
          </a:p>
          <a:p>
            <a:r>
              <a:rPr lang="en-US" sz="2800" dirty="0" smtClean="0"/>
              <a:t> Milk is very useful</a:t>
            </a:r>
          </a:p>
          <a:p>
            <a:r>
              <a:rPr lang="en-US" sz="2800" dirty="0" smtClean="0"/>
              <a:t> Cow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  <a:latin typeface="Bahnschrift Condensed" pitchFamily="34" charset="0"/>
              </a:rPr>
              <a:t>Синквейны, написанные моими учениками: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040188" cy="648072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2800" dirty="0" smtClean="0"/>
              <a:t>City (4 кл.)</a:t>
            </a:r>
            <a:endParaRPr lang="ru-RU" sz="12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London</a:t>
            </a:r>
            <a:endParaRPr lang="ru-RU" sz="2800" dirty="0" smtClean="0"/>
          </a:p>
          <a:p>
            <a:r>
              <a:rPr lang="en-US" sz="2800" dirty="0" smtClean="0"/>
              <a:t>Big, beautiful</a:t>
            </a:r>
            <a:endParaRPr lang="ru-RU" sz="2800" dirty="0" smtClean="0"/>
          </a:p>
          <a:p>
            <a:r>
              <a:rPr lang="en-US" sz="2800" dirty="0" smtClean="0"/>
              <a:t>Visit, go sightseeing, like</a:t>
            </a:r>
            <a:endParaRPr lang="ru-RU" sz="2800" dirty="0" smtClean="0"/>
          </a:p>
          <a:p>
            <a:r>
              <a:rPr lang="en-US" sz="2800" dirty="0" smtClean="0"/>
              <a:t>My friends live in London</a:t>
            </a:r>
            <a:endParaRPr lang="ru-RU" sz="2800" dirty="0" smtClean="0"/>
          </a:p>
          <a:p>
            <a:r>
              <a:rPr lang="en-US" sz="2800" dirty="0" smtClean="0"/>
              <a:t>Big Ben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546075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12800" dirty="0" smtClean="0"/>
              <a:t>Family (5 кл.)</a:t>
            </a:r>
            <a:endParaRPr lang="ru-RU" sz="12800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Mother</a:t>
            </a:r>
            <a:endParaRPr lang="ru-RU" sz="2800" dirty="0" smtClean="0"/>
          </a:p>
          <a:p>
            <a:r>
              <a:rPr lang="en-US" sz="2800" dirty="0" smtClean="0"/>
              <a:t>Kind, caring</a:t>
            </a:r>
            <a:endParaRPr lang="ru-RU" sz="2800" dirty="0" smtClean="0"/>
          </a:p>
          <a:p>
            <a:r>
              <a:rPr lang="en-US" sz="2800" dirty="0" smtClean="0"/>
              <a:t>Love, respect, help</a:t>
            </a:r>
            <a:endParaRPr lang="ru-RU" sz="2800" dirty="0" smtClean="0"/>
          </a:p>
          <a:p>
            <a:r>
              <a:rPr lang="en-US" sz="2800" dirty="0" smtClean="0"/>
              <a:t>My mum is my best friend</a:t>
            </a:r>
            <a:endParaRPr lang="ru-RU" sz="2800" dirty="0" smtClean="0"/>
          </a:p>
          <a:p>
            <a:r>
              <a:rPr lang="en-US" sz="2800" dirty="0" smtClean="0"/>
              <a:t>Love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hnschrift Condensed" pitchFamily="34" charset="0"/>
              </a:rPr>
              <a:t>Синквейны, написанные моими учениками: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Holidays (6 </a:t>
            </a:r>
            <a:r>
              <a:rPr lang="ru-RU" sz="3200" dirty="0" smtClean="0"/>
              <a:t>кл.)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Victory Day</a:t>
            </a:r>
            <a:endParaRPr lang="ru-RU" sz="2800" dirty="0" smtClean="0"/>
          </a:p>
          <a:p>
            <a:r>
              <a:rPr lang="en-US" sz="2800" dirty="0" smtClean="0"/>
              <a:t>Main, important</a:t>
            </a:r>
            <a:endParaRPr lang="ru-RU" sz="2800" dirty="0" smtClean="0"/>
          </a:p>
          <a:p>
            <a:r>
              <a:rPr lang="en-US" sz="2800" dirty="0" smtClean="0"/>
              <a:t>Celebrate, congratulate, remember</a:t>
            </a:r>
            <a:endParaRPr lang="ru-RU" sz="2800" dirty="0" smtClean="0"/>
          </a:p>
          <a:p>
            <a:r>
              <a:rPr lang="en-US" sz="2800" dirty="0" smtClean="0"/>
              <a:t>We are grateful to our veterans.</a:t>
            </a:r>
            <a:endParaRPr lang="ru-RU" sz="2800" dirty="0" smtClean="0"/>
          </a:p>
          <a:p>
            <a:r>
              <a:rPr lang="en-US" sz="2800" dirty="0" smtClean="0"/>
              <a:t>Parade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Language (</a:t>
            </a:r>
            <a:r>
              <a:rPr lang="ru-RU" sz="3200" dirty="0" smtClean="0"/>
              <a:t>7 кл.)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English</a:t>
            </a:r>
            <a:endParaRPr lang="ru-RU" sz="2800" dirty="0" smtClean="0"/>
          </a:p>
          <a:p>
            <a:r>
              <a:rPr lang="en-US" sz="2800" dirty="0" smtClean="0"/>
              <a:t>Foreign, interesting</a:t>
            </a:r>
            <a:endParaRPr lang="ru-RU" sz="2800" dirty="0" smtClean="0"/>
          </a:p>
          <a:p>
            <a:r>
              <a:rPr lang="en-US" sz="2800" dirty="0" smtClean="0"/>
              <a:t>Teach, learn, speak</a:t>
            </a:r>
            <a:endParaRPr lang="ru-RU" sz="2800" dirty="0" smtClean="0"/>
          </a:p>
          <a:p>
            <a:r>
              <a:rPr lang="en-US" sz="2800" dirty="0" smtClean="0"/>
              <a:t>I would like to speak English</a:t>
            </a:r>
            <a:endParaRPr lang="ru-RU" sz="2800" dirty="0" smtClean="0"/>
          </a:p>
          <a:p>
            <a:r>
              <a:rPr lang="en-US" sz="2800" dirty="0" smtClean="0"/>
              <a:t>Travelling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latin typeface="Bahnschrift SemiBold" pitchFamily="34" charset="0"/>
                <a:ea typeface="MS PGothic" pitchFamily="34" charset="-128"/>
              </a:rPr>
              <a:t/>
            </a:r>
            <a:br>
              <a:rPr lang="ru-RU" sz="3200" i="1" dirty="0" smtClean="0">
                <a:latin typeface="Bahnschrift SemiBold" pitchFamily="34" charset="0"/>
                <a:ea typeface="MS PGothic" pitchFamily="34" charset="-128"/>
              </a:rPr>
            </a:br>
            <a:r>
              <a:rPr lang="ru-RU" sz="3200" i="1" dirty="0" smtClean="0">
                <a:latin typeface="Bahnschrift SemiBold" pitchFamily="34" charset="0"/>
                <a:ea typeface="MS PGothic" pitchFamily="34" charset="-128"/>
              </a:rPr>
              <a:t>1.Теоретические основы</a:t>
            </a:r>
            <a:r>
              <a:rPr lang="ru-RU" sz="3200" dirty="0" smtClean="0">
                <a:latin typeface="Bahnschrift SemiBold" pitchFamily="34" charset="0"/>
                <a:ea typeface="MS PGothic" pitchFamily="34" charset="-128"/>
              </a:rPr>
              <a:t/>
            </a:r>
            <a:br>
              <a:rPr lang="ru-RU" sz="3200" dirty="0" smtClean="0">
                <a:latin typeface="Bahnschrift SemiBold" pitchFamily="34" charset="0"/>
                <a:ea typeface="MS PGothic" pitchFamily="34" charset="-128"/>
              </a:rPr>
            </a:br>
            <a:endParaRPr lang="ru-RU" sz="3200" dirty="0">
              <a:latin typeface="Bahnschrift SemiBold" pitchFamily="34" charset="0"/>
              <a:ea typeface="MS PGothic" pitchFamily="34" charset="-12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Сегодня в школьном образовании происходят значительные изменения, которые охватывают практически все стороны педагогического процесса. Главным фактором в системе образования на сегодняшний день  является </a:t>
            </a:r>
            <a:r>
              <a:rPr lang="ru-RU" b="1" i="1" u="sng" dirty="0" smtClean="0"/>
              <a:t>личный интерес обучающегося.</a:t>
            </a:r>
            <a:r>
              <a:rPr lang="ru-RU" dirty="0" smtClean="0"/>
              <a:t> Чтобы добиться успешности в обучении учащихся, преподаватель должен постоянно совершенствоваться сам, а также совершенствовать свой урок.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Bahnschrift Condensed" pitchFamily="34" charset="0"/>
              </a:rPr>
              <a:t>Синквейны, написанные моими учениками: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Disasters (</a:t>
            </a:r>
            <a:r>
              <a:rPr lang="ru-RU" sz="3200" dirty="0" smtClean="0"/>
              <a:t>8 кл.)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Flood</a:t>
            </a:r>
            <a:endParaRPr lang="ru-RU" sz="2800" dirty="0" smtClean="0"/>
          </a:p>
          <a:p>
            <a:r>
              <a:rPr lang="en-US" sz="2800" dirty="0" smtClean="0"/>
              <a:t>Awful, destructive</a:t>
            </a:r>
            <a:endParaRPr lang="ru-RU" sz="2800" dirty="0" smtClean="0"/>
          </a:p>
          <a:p>
            <a:r>
              <a:rPr lang="en-US" sz="2800" dirty="0" smtClean="0"/>
              <a:t>Drown, help, save</a:t>
            </a:r>
            <a:endParaRPr lang="ru-RU" sz="2800" dirty="0" smtClean="0"/>
          </a:p>
          <a:p>
            <a:r>
              <a:rPr lang="en-US" sz="2800" dirty="0" smtClean="0"/>
              <a:t>One of the most dangerous disasters</a:t>
            </a:r>
            <a:endParaRPr lang="ru-RU" sz="2800" dirty="0" smtClean="0"/>
          </a:p>
          <a:p>
            <a:r>
              <a:rPr lang="en-US" sz="2800" dirty="0" smtClean="0"/>
              <a:t>Water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Mass media (</a:t>
            </a:r>
            <a:r>
              <a:rPr lang="ru-RU" sz="3200" dirty="0" smtClean="0"/>
              <a:t>9 кл.)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Computer</a:t>
            </a:r>
            <a:endParaRPr lang="ru-RU" sz="2800" dirty="0" smtClean="0"/>
          </a:p>
          <a:p>
            <a:r>
              <a:rPr lang="en-US" sz="2800" dirty="0" smtClean="0"/>
              <a:t>Modern, useful</a:t>
            </a:r>
            <a:endParaRPr lang="ru-RU" sz="2800" dirty="0" smtClean="0"/>
          </a:p>
          <a:p>
            <a:r>
              <a:rPr lang="en-US" sz="2800" dirty="0" smtClean="0"/>
              <a:t>Work, search, find</a:t>
            </a:r>
            <a:endParaRPr lang="ru-RU" sz="2800" dirty="0" smtClean="0"/>
          </a:p>
          <a:p>
            <a:r>
              <a:rPr lang="en-US" sz="2800" dirty="0" smtClean="0"/>
              <a:t>I like to play computer games</a:t>
            </a:r>
            <a:endParaRPr lang="ru-RU" sz="2800" dirty="0" smtClean="0"/>
          </a:p>
          <a:p>
            <a:r>
              <a:rPr lang="en-US" sz="2800" dirty="0" smtClean="0"/>
              <a:t>Information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8CB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Составление краткого рассказа по готовому синквейну</a:t>
            </a:r>
            <a:r>
              <a:rPr lang="ru-RU" sz="2000" dirty="0" smtClean="0"/>
              <a:t> (использование слов и фраз, входящих в состав синквейна)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 синквейн на тему “</a:t>
            </a:r>
            <a:r>
              <a:rPr lang="en-US" sz="1800" b="1" i="1" u="sng" dirty="0" smtClean="0">
                <a:latin typeface="Times New Roman" pitchFamily="18" charset="0"/>
                <a:cs typeface="Times New Roman" pitchFamily="18" charset="0"/>
              </a:rPr>
              <a:t>New Year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”, необходимо составить рассказ, используя готовый синквейн.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 Year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Новый Год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happy, merry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частливый, весёлый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celebrated, wish, congratulate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празднуется, желать, поздравлять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 Year is my favourite holiday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Новый Год – мой любимый праздник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gifts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подарки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Пример, составленного рассказа по готовому синквейну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(в 7 кл.):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 Year is a merry holiday.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All people are happy. It is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celebrated on the first of January. Everyone congratulates each other and wishes happiness.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New Year is my favourite holiday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love receiving gifts.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(Новый Год - весёлый праздник. Все люди счастливы. Он празднуется 1 января. Все поздравляют друг друга и желают счастья. Новый Год - мой любимый праздник. Я люблю получать подарки).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краткого рассказа по готовому синквейну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(использование слов и фраз, входящих в состав синквейна)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 синквейн на тему “</a:t>
            </a: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Родина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”, необходимо составить рассказ, используя готовый синквейн.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Родина</a:t>
            </a:r>
          </a:p>
          <a:p>
            <a:r>
              <a:rPr lang="ru-RU" dirty="0" smtClean="0"/>
              <a:t>бескрайняя, великая</a:t>
            </a:r>
          </a:p>
          <a:p>
            <a:r>
              <a:rPr lang="ru-RU" dirty="0" smtClean="0"/>
              <a:t>любить, гордиться, защищать</a:t>
            </a:r>
          </a:p>
          <a:p>
            <a:r>
              <a:rPr lang="ru-RU" dirty="0" smtClean="0"/>
              <a:t>Где родился – там и пригодился</a:t>
            </a:r>
          </a:p>
          <a:p>
            <a:r>
              <a:rPr lang="ru-RU" dirty="0" smtClean="0"/>
              <a:t>Отчизна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i="1" dirty="0" smtClean="0">
                <a:latin typeface="Bahnschrift" pitchFamily="34" charset="0"/>
              </a:rPr>
              <a:t>3. Подведение итогов мастер-класса. Рефлексия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accent3">
                <a:lumMod val="40000"/>
                <a:lumOff val="60000"/>
                <a:alpha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sz="3200" u="sng" dirty="0" smtClean="0"/>
              <a:t>Таким образом</a:t>
            </a:r>
            <a:r>
              <a:rPr lang="ru-RU" sz="3200" dirty="0" smtClean="0"/>
              <a:t>, </a:t>
            </a:r>
            <a:r>
              <a:rPr lang="ru-RU" sz="3200" b="1" dirty="0" smtClean="0"/>
              <a:t>синквейн</a:t>
            </a:r>
            <a:r>
              <a:rPr lang="ru-RU" sz="3200" dirty="0" smtClean="0"/>
              <a:t> — приём технологии развития критического мышления, позволяющий в нескольких словах изложить учебный материал на определённую тему и добиться более глубокого его осмысления.</a:t>
            </a:r>
            <a:br>
              <a:rPr lang="ru-RU" sz="3200" dirty="0" smtClean="0"/>
            </a:br>
            <a:r>
              <a:rPr lang="ru-RU" sz="3200" dirty="0" smtClean="0"/>
              <a:t>      </a:t>
            </a:r>
            <a:r>
              <a:rPr lang="ru-RU" sz="3200" u="sng" dirty="0" smtClean="0"/>
              <a:t>Итак</a:t>
            </a:r>
            <a:r>
              <a:rPr lang="ru-RU" sz="3200" dirty="0" smtClean="0"/>
              <a:t>, давайте подведём </a:t>
            </a:r>
            <a:r>
              <a:rPr lang="ru-RU" sz="3200" b="1" i="1" dirty="0" smtClean="0"/>
              <a:t>итоги мастер-класса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- Что нового Вы узнали?</a:t>
            </a:r>
            <a:br>
              <a:rPr lang="ru-RU" sz="3200" dirty="0" smtClean="0"/>
            </a:br>
            <a:r>
              <a:rPr lang="ru-RU" sz="3200" dirty="0" smtClean="0"/>
              <a:t>- Чему научились?</a:t>
            </a:r>
            <a:br>
              <a:rPr lang="ru-RU" sz="3200" dirty="0" smtClean="0"/>
            </a:br>
            <a:r>
              <a:rPr lang="ru-RU" sz="3200" dirty="0" smtClean="0"/>
              <a:t>- Было ли Вам интересно?</a:t>
            </a:r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Cпасибо-за-внимание-картинки-для-презентации-подборка-36-штук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8101013" cy="4105275"/>
          </a:xfrm>
        </p:spPr>
        <p:txBody>
          <a:bodyPr/>
          <a:lstStyle/>
          <a:p>
            <a:r>
              <a:rPr lang="ru-RU" sz="4000" dirty="0" smtClean="0"/>
              <a:t>Одна из интереснейших и актуальных на сегодняшний день технологий </a:t>
            </a:r>
            <a:r>
              <a:rPr lang="ru-RU" dirty="0" smtClean="0"/>
              <a:t>-</a:t>
            </a:r>
            <a:r>
              <a:rPr lang="ru-RU" sz="4000" dirty="0" smtClean="0"/>
              <a:t> </a:t>
            </a:r>
            <a:r>
              <a:rPr lang="ru-RU" sz="4000" i="1" dirty="0" smtClean="0">
                <a:solidFill>
                  <a:srgbClr val="660033"/>
                </a:solidFill>
              </a:rPr>
              <a:t>технология развития критического мышления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404664"/>
            <a:ext cx="7569200" cy="53276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Приёмы технологии развития                критического мышления: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/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2400" i="1" u="sng" dirty="0" smtClean="0">
                <a:solidFill>
                  <a:srgbClr val="00B050"/>
                </a:solidFill>
              </a:rPr>
              <a:t>На стадии вызова</a:t>
            </a:r>
            <a:r>
              <a:rPr lang="ru-RU" sz="2400" dirty="0" smtClean="0">
                <a:solidFill>
                  <a:srgbClr val="00B050"/>
                </a:solidFill>
              </a:rPr>
              <a:t>: </a:t>
            </a:r>
            <a:r>
              <a:rPr lang="ru-RU" sz="2400" dirty="0" smtClean="0">
                <a:solidFill>
                  <a:srgbClr val="000000"/>
                </a:solidFill>
              </a:rPr>
              <a:t>кластеры, «Корзина идей»;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i="1" u="sng" dirty="0" smtClean="0">
                <a:solidFill>
                  <a:srgbClr val="0070C0"/>
                </a:solidFill>
              </a:rPr>
              <a:t>на стадии осмысления содержания</a:t>
            </a:r>
            <a:r>
              <a:rPr lang="ru-RU" sz="2400" dirty="0" smtClean="0">
                <a:solidFill>
                  <a:srgbClr val="0070C0"/>
                </a:solidFill>
              </a:rPr>
              <a:t>:</a:t>
            </a:r>
            <a:r>
              <a:rPr lang="ru-RU" sz="2400" dirty="0" smtClean="0">
                <a:solidFill>
                  <a:srgbClr val="000000"/>
                </a:solidFill>
              </a:rPr>
              <a:t> «Тонкие и толстые вопросы», «Инсерт», «Мозговой штурм», «Таблица аргументов», «Бортовой журнал»;</a:t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dirty="0" smtClean="0">
                <a:solidFill>
                  <a:srgbClr val="000000"/>
                </a:solidFill>
              </a:rPr>
              <a:t/>
            </a:r>
            <a:br>
              <a:rPr lang="ru-RU" sz="2400" dirty="0" smtClean="0">
                <a:solidFill>
                  <a:srgbClr val="000000"/>
                </a:solidFill>
              </a:rPr>
            </a:br>
            <a:r>
              <a:rPr lang="ru-RU" sz="2400" i="1" u="sng" dirty="0" smtClean="0">
                <a:solidFill>
                  <a:srgbClr val="C00000"/>
                </a:solidFill>
              </a:rPr>
              <a:t>на стадии рефлексии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000000"/>
                </a:solidFill>
              </a:rPr>
              <a:t>«Синквейн», «Круги по воде».</a:t>
            </a:r>
            <a:r>
              <a:rPr lang="ru-RU" sz="3200" dirty="0" smtClean="0">
                <a:solidFill>
                  <a:srgbClr val="FF3300"/>
                </a:solidFill>
              </a:rPr>
              <a:t/>
            </a:r>
            <a:br>
              <a:rPr lang="ru-RU" sz="3200" dirty="0" smtClean="0">
                <a:solidFill>
                  <a:srgbClr val="FF3300"/>
                </a:solidFill>
              </a:rPr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один из приёмов технологии развития критического мышления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одной из технологий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подхода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обучении английскому языку.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данного приёма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добиться более глубокого осмысления темы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 и выявление степени усвоения  учебного материала.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7101408"/>
          </a:xfrm>
        </p:spPr>
        <p:txBody>
          <a:bodyPr>
            <a:normAutofit/>
          </a:bodyPr>
          <a:lstStyle/>
          <a:p>
            <a:r>
              <a:rPr lang="en-US" sz="2700" b="1" u="sng" dirty="0" smtClean="0"/>
              <a:t/>
            </a:r>
            <a:br>
              <a:rPr lang="en-US" sz="2700" b="1" u="sng" dirty="0" smtClean="0"/>
            </a:br>
            <a:r>
              <a:rPr lang="ru-RU" sz="3600" b="1" u="sng" dirty="0" smtClean="0">
                <a:solidFill>
                  <a:srgbClr val="FF0000"/>
                </a:solidFill>
                <a:latin typeface="Bahnschrift Light" pitchFamily="34" charset="0"/>
              </a:rPr>
              <a:t>Главная цель</a:t>
            </a:r>
            <a:r>
              <a:rPr lang="ru-RU" sz="3600" b="1" dirty="0" smtClean="0">
                <a:latin typeface="Bahnschrift Light" pitchFamily="34" charset="0"/>
              </a:rPr>
              <a:t> </a:t>
            </a:r>
            <a:r>
              <a:rPr lang="ru-RU" sz="3600" dirty="0" smtClean="0">
                <a:latin typeface="Bahnschrift Light" pitchFamily="34" charset="0"/>
              </a:rPr>
              <a:t>– развитие интеллектуальных и творческих способностей учащихся, с тем, чтобы они были готовы к саморегуляции и самостоятельному мышлению в дальнейшем.</a:t>
            </a:r>
            <a:r>
              <a:rPr lang="en-US" sz="3600" b="1" u="sng" dirty="0" smtClean="0">
                <a:latin typeface="Bahnschrift Light" pitchFamily="34" charset="0"/>
              </a:rPr>
              <a:t/>
            </a:r>
            <a:br>
              <a:rPr lang="en-US" sz="3600" b="1" u="sng" dirty="0" smtClean="0">
                <a:latin typeface="Bahnschrift Light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C6">
                <a:alpha val="67059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797550"/>
          </a:xfrm>
        </p:spPr>
        <p:txBody>
          <a:bodyPr/>
          <a:lstStyle/>
          <a:p>
            <a:pPr>
              <a:defRPr/>
            </a:pP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«Синквейн»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3366"/>
                </a:solidFill>
              </a:rPr>
              <a:t>Синквейн</a:t>
            </a:r>
            <a:r>
              <a:rPr lang="ru-RU" sz="2000" dirty="0" smtClean="0">
                <a:solidFill>
                  <a:srgbClr val="000000"/>
                </a:solidFill>
              </a:rPr>
              <a:t>- это стихотворение, которое требует синтеза информации и материала в кратких выражениях. Слово «синквейн» происходит от французского и означает «пять».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u="sng" dirty="0" smtClean="0">
                <a:solidFill>
                  <a:srgbClr val="C00000"/>
                </a:solidFill>
              </a:rPr>
              <a:t>Правила написания синквейна: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В первой строчке </a:t>
            </a:r>
            <a:r>
              <a:rPr lang="ru-RU" sz="2000" dirty="0" smtClean="0">
                <a:solidFill>
                  <a:srgbClr val="000000"/>
                </a:solidFill>
              </a:rPr>
              <a:t>тема называется одним словом (обычно существительным).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Вторая строчка </a:t>
            </a:r>
            <a:r>
              <a:rPr lang="ru-RU" sz="2000" dirty="0" smtClean="0">
                <a:solidFill>
                  <a:srgbClr val="000000"/>
                </a:solidFill>
              </a:rPr>
              <a:t>– описание темы в двух словах (двумя прилагательными).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Третья строчка </a:t>
            </a:r>
            <a:r>
              <a:rPr lang="ru-RU" sz="2000" dirty="0" smtClean="0">
                <a:solidFill>
                  <a:srgbClr val="000000"/>
                </a:solidFill>
              </a:rPr>
              <a:t>– описание действия в рамках этой темы тремя словами (глаголы).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Четвёртая строка </a:t>
            </a:r>
            <a:r>
              <a:rPr lang="ru-RU" sz="2000" dirty="0" smtClean="0">
                <a:solidFill>
                  <a:srgbClr val="000000"/>
                </a:solidFill>
              </a:rPr>
              <a:t>– это фраза из четырёх слов, показывающая отношение к теме (чувства одной фразой).</a:t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</a:rPr>
              <a:t>Пятая строка </a:t>
            </a:r>
            <a:r>
              <a:rPr lang="ru-RU" sz="2000" dirty="0" smtClean="0">
                <a:solidFill>
                  <a:srgbClr val="000000"/>
                </a:solidFill>
              </a:rPr>
              <a:t>– заключение в форме существительного (ассоциация с первым словом).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666</Words>
  <Application>Microsoft Office PowerPoint</Application>
  <PresentationFormat>Экран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Мастер-класс по английскому языку по теме «Синквейн на уроках английского языка» разработала: Орешкина Татьяна Юрьевна, учитель английского языка  </vt:lpstr>
      <vt:lpstr> 1.Теоретические основы </vt:lpstr>
      <vt:lpstr>Одна из интереснейших и актуальных на сегодняшний день технологий - технология развития критического мышления</vt:lpstr>
      <vt:lpstr>Приёмы технологии развития                критического мышления:  На стадии вызова: кластеры, «Корзина идей»;  на стадии осмысления содержания: «Тонкие и толстые вопросы», «Инсерт», «Мозговой штурм», «Таблица аргументов», «Бортовой журнал»;  на стадии рефлексии: «Синквейн», «Круги по воде». </vt:lpstr>
      <vt:lpstr>  Синквейн — это один из приёмов технологии развития критического мышления (одной из технологий системно-деятельностного подхода) в обучении английскому языку.  Цель данного приёма: добиться более глубокого осмысления темы, контроль и выявление степени усвоения  учебного материала.  </vt:lpstr>
      <vt:lpstr> Главная цель – развитие интеллектуальных и творческих способностей учащихся, с тем, чтобы они были готовы к саморегуляции и самостоятельному мышлению в дальнейшем.  </vt:lpstr>
      <vt:lpstr>Слайд 7</vt:lpstr>
      <vt:lpstr>«Синквейн» Синквейн- это стихотворение, которое требует синтеза информации и материала в кратких выражениях. Слово «синквейн» происходит от французского и означает «пять». Правила написания синквейна: В первой строчке тема называется одним словом (обычно существительным). Вторая строчка – описание темы в двух словах (двумя прилагательными). Третья строчка – описание действия в рамках этой темы тремя словами (глаголы). Четвёртая строка – это фраза из четырёх слов, показывающая отношение к теме (чувства одной фразой). Пятая строка – заключение в форме существительного (ассоциация с первым словом).</vt:lpstr>
      <vt:lpstr>Слайд 9</vt:lpstr>
      <vt:lpstr>Слайд 10</vt:lpstr>
      <vt:lpstr>«Синквейн»</vt:lpstr>
      <vt:lpstr>Виды синквейнов Классический (традиционный) синквейн составляется из пяти строк (по схеме) Обратный синквейн (Reverse cinquain) пишут с обратной последовательностью слогов (2—8—6—4—2). Зеркальный синквейн (Mirror cinquain) – пишется обычный синквейн, а за ним сразу же пишется еще один, но уже обратный синквейн. Зеркальный синквейн (Mirror cinquain) — форма из двух пятистрочных строф, где первая — это традиционный, а вторая — обратный синквейны; Синквейн - бабочка (Butterfly cinquain) — такой синквейн составляется в 9 строк, и 5-я строка первого синквейна служит первой строкой для второго обратного синквейна, таким образом написанный на бумаге такой синквейн похож на бабочку. Корона синквейнов (Crown cinquain) – это пять обыкновенных классических синквейнов, которые пишутся на одну тему  и образуют собой небольшой рассказ. Гирлянда синквейнов (Garland cinquain) – из короны синквейнов делают еще шестой синквейн, просто взяв первую строчку из первого синквейна, вторую из второго и т.д.      </vt:lpstr>
      <vt:lpstr> 2. Описание опыта работы учителя по составлению синквейнов Классический (традиционный) синквейн Задание: составить синквейн по теме «Праздники»</vt:lpstr>
      <vt:lpstr>Данный вид синквейна применялся 11.12.2019 г. на открытом уроке в 6 классе на этапе рефлексии. </vt:lpstr>
      <vt:lpstr> Виды работы: </vt:lpstr>
      <vt:lpstr> Самостоятельное составление синквейна: </vt:lpstr>
      <vt:lpstr>Синквейны, написанные моими учениками:</vt:lpstr>
      <vt:lpstr>Синквейны, написанные моими учениками:</vt:lpstr>
      <vt:lpstr>Синквейны, написанные моими учениками:</vt:lpstr>
      <vt:lpstr>Синквейны, написанные моими учениками:</vt:lpstr>
      <vt:lpstr>Составление краткого рассказа по готовому синквейну (использование слов и фраз, входящих в состав синквейна)</vt:lpstr>
      <vt:lpstr>Составление краткого рассказа по готовому синквейну (использование слов и фраз, входящих в состав синквейна)</vt:lpstr>
      <vt:lpstr> 3. Подведение итогов мастер-класса. Рефлексия </vt:lpstr>
      <vt:lpstr>Таким образом, синквейн — приём технологии развития критического мышления, позволяющий в нескольких словах изложить учебный материал на определённую тему и добиться более глубокого его осмысления.       Итак, давайте подведём итоги мастер-класса: - Что нового Вы узнали? - Чему научились? - Было ли Вам интересно?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Пользователь Windows</cp:lastModifiedBy>
  <cp:revision>39</cp:revision>
  <dcterms:created xsi:type="dcterms:W3CDTF">2019-12-10T10:24:43Z</dcterms:created>
  <dcterms:modified xsi:type="dcterms:W3CDTF">2024-01-30T18:58:35Z</dcterms:modified>
</cp:coreProperties>
</file>